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59"/>
  </p:notesMasterIdLst>
  <p:handoutMasterIdLst>
    <p:handoutMasterId r:id="rId60"/>
  </p:handoutMasterIdLst>
  <p:sldIdLst>
    <p:sldId id="331" r:id="rId2"/>
    <p:sldId id="517" r:id="rId3"/>
    <p:sldId id="532" r:id="rId4"/>
    <p:sldId id="515" r:id="rId5"/>
    <p:sldId id="523" r:id="rId6"/>
    <p:sldId id="516" r:id="rId7"/>
    <p:sldId id="502" r:id="rId8"/>
    <p:sldId id="507" r:id="rId9"/>
    <p:sldId id="506" r:id="rId10"/>
    <p:sldId id="513" r:id="rId11"/>
    <p:sldId id="534" r:id="rId12"/>
    <p:sldId id="540" r:id="rId13"/>
    <p:sldId id="527" r:id="rId14"/>
    <p:sldId id="365" r:id="rId15"/>
    <p:sldId id="414" r:id="rId16"/>
    <p:sldId id="266" r:id="rId17"/>
    <p:sldId id="497" r:id="rId18"/>
    <p:sldId id="427" r:id="rId19"/>
    <p:sldId id="364" r:id="rId20"/>
    <p:sldId id="544" r:id="rId21"/>
    <p:sldId id="426" r:id="rId22"/>
    <p:sldId id="421" r:id="rId23"/>
    <p:sldId id="422" r:id="rId24"/>
    <p:sldId id="443" r:id="rId25"/>
    <p:sldId id="363" r:id="rId26"/>
    <p:sldId id="545" r:id="rId27"/>
    <p:sldId id="538" r:id="rId28"/>
    <p:sldId id="433" r:id="rId29"/>
    <p:sldId id="548" r:id="rId30"/>
    <p:sldId id="549" r:id="rId31"/>
    <p:sldId id="267" r:id="rId32"/>
    <p:sldId id="546" r:id="rId33"/>
    <p:sldId id="536" r:id="rId34"/>
    <p:sldId id="547" r:id="rId35"/>
    <p:sldId id="542" r:id="rId36"/>
    <p:sldId id="551" r:id="rId37"/>
    <p:sldId id="529" r:id="rId38"/>
    <p:sldId id="435" r:id="rId39"/>
    <p:sldId id="425" r:id="rId40"/>
    <p:sldId id="447" r:id="rId41"/>
    <p:sldId id="420" r:id="rId42"/>
    <p:sldId id="431" r:id="rId43"/>
    <p:sldId id="362" r:id="rId44"/>
    <p:sldId id="419" r:id="rId45"/>
    <p:sldId id="533" r:id="rId46"/>
    <p:sldId id="520" r:id="rId47"/>
    <p:sldId id="521" r:id="rId48"/>
    <p:sldId id="522" r:id="rId49"/>
    <p:sldId id="460" r:id="rId50"/>
    <p:sldId id="470" r:id="rId51"/>
    <p:sldId id="519" r:id="rId52"/>
    <p:sldId id="473" r:id="rId53"/>
    <p:sldId id="531" r:id="rId54"/>
    <p:sldId id="486" r:id="rId55"/>
    <p:sldId id="508" r:id="rId56"/>
    <p:sldId id="477" r:id="rId57"/>
    <p:sldId id="282" r:id="rId5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4" autoAdjust="0"/>
    <p:restoredTop sz="94660"/>
  </p:normalViewPr>
  <p:slideViewPr>
    <p:cSldViewPr snapToGrid="0">
      <p:cViewPr>
        <p:scale>
          <a:sx n="107" d="100"/>
          <a:sy n="107" d="100"/>
        </p:scale>
        <p:origin x="432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16/07/2020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3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22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1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A653-0A6E-4A75-A53D-5DE6C28B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1FD39-7BDE-4DE7-86FD-2DBBFEC5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9D5A7-DAA9-438A-9DEE-780D08BA1C7B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3B4EF-E14D-4EF5-B809-372BFF6B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D9ED8-3B1E-49F2-BC48-C5C0235A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9BB5-45F9-43F4-A5F0-33B528589BC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04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80.png"/><Relationship Id="rId10" Type="http://schemas.openxmlformats.org/officeDocument/2006/relationships/image" Target="../media/image28.png"/><Relationship Id="rId4" Type="http://schemas.openxmlformats.org/officeDocument/2006/relationships/image" Target="../media/image51.pn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product based on remote sensing and GEOS-CHEM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global prediction are of coarse resolution - &gt; integrating RS data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The surface product is used in our model.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2" y="4056836"/>
            <a:ext cx="2857500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</a:t>
            </a:r>
          </a:p>
          <a:p>
            <a:r>
              <a:rPr lang="en-GB" sz="1050" dirty="0"/>
              <a:t>as a proxy for socio-demographics</a:t>
            </a:r>
            <a:endParaRPr lang="en-NL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(100 m)</a:t>
            </a:r>
          </a:p>
          <a:p>
            <a:r>
              <a:rPr lang="en-GB" sz="1050" dirty="0"/>
              <a:t>From 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38357" y="5752891"/>
            <a:ext cx="5642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260" y="4092576"/>
            <a:ext cx="2663089" cy="1505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89115" y="5693656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29424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 and OMI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satelite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1980, computer science, machine learning, neural networks,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zipcode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recognision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problem, bell lab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964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176580" y="4863838"/>
            <a:ext cx="2383718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75" y="3735522"/>
            <a:ext cx="1598834" cy="2465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3" y="1373593"/>
            <a:ext cx="1634675" cy="2241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8DA303-8C8A-4D1F-80E3-EEC107DE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91" y="2716288"/>
            <a:ext cx="1898629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4" y="2000854"/>
            <a:ext cx="6048964" cy="29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947554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Go deep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8234E0-1E11-E043-86D5-F9421AAC199A}"/>
              </a:ext>
            </a:extLst>
          </p:cNvPr>
          <p:cNvGrpSpPr/>
          <p:nvPr/>
        </p:nvGrpSpPr>
        <p:grpSpPr>
          <a:xfrm>
            <a:off x="6840187" y="1710447"/>
            <a:ext cx="2303813" cy="3241228"/>
            <a:chOff x="8956406" y="609600"/>
            <a:chExt cx="2974337" cy="41619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867C3C-AF07-5949-8762-F3674BD5D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EE2C53-05AD-5D43-80A0-FD6536FE8848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207115-814B-B64F-AABD-00BFAAEF0A0D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F14567-81D6-DF4E-907E-7CA0C2D75208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A6EDB491-F919-AA4F-9EAA-3EB7370255C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53" y="533202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20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3369796" y="1264293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  <a:r>
              <a:rPr lang="nl-NL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trees</a:t>
            </a:r>
          </a:p>
          <a:p>
            <a:r>
              <a:rPr lang="nl-NL" sz="1500" dirty="0">
                <a:latin typeface="+mj-lt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C567E4-B0F6-F943-AE8E-29205CA57CC1}"/>
              </a:ext>
            </a:extLst>
          </p:cNvPr>
          <p:cNvSpPr txBox="1"/>
          <p:nvPr/>
        </p:nvSpPr>
        <p:spPr>
          <a:xfrm>
            <a:off x="700474" y="1955955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decision tree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-- </a:t>
            </a:r>
            <a:r>
              <a:rPr lang="nl-NL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reducing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  <a:p>
            <a:endParaRPr lang="nl-NL" sz="1600" dirty="0"/>
          </a:p>
          <a:p>
            <a:r>
              <a:rPr lang="nl-NL" sz="1600" dirty="0"/>
              <a:t>Is it true that boosting trees are always better than the randomforest?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variance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air pollution mapping and data exploration 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mixed-effect models, artificial neural network, convolutional neural networks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</a:t>
            </a:r>
            <a:b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942975" y="3678694"/>
            <a:ext cx="814230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/>
              <a:t>Limitation</a:t>
            </a:r>
            <a:r>
              <a:rPr lang="nl-NL" dirty="0"/>
              <a:t>: </a:t>
            </a:r>
          </a:p>
          <a:p>
            <a:r>
              <a:rPr lang="nl-NL" dirty="0"/>
              <a:t>Bias towarding variables with many splits or missing variables, does not assess uncertainty </a:t>
            </a:r>
          </a:p>
          <a:p>
            <a:endParaRPr lang="nl-NL" b="1" dirty="0"/>
          </a:p>
          <a:p>
            <a:r>
              <a:rPr lang="nl-NL" b="1" dirty="0"/>
              <a:t>Variations:</a:t>
            </a:r>
          </a:p>
          <a:p>
            <a:endParaRPr lang="nl-NL" i="1" dirty="0"/>
          </a:p>
          <a:p>
            <a:r>
              <a:rPr lang="nl-NL" i="1" dirty="0"/>
              <a:t>Recursive partition trees:</a:t>
            </a:r>
            <a:r>
              <a:rPr lang="nl-NL" dirty="0"/>
              <a:t> </a:t>
            </a:r>
          </a:p>
          <a:p>
            <a:r>
              <a:rPr lang="nl-NL" dirty="0"/>
              <a:t>Hypothesis testing of dependency between variables and resursively fitting the </a:t>
            </a:r>
            <a:r>
              <a:rPr lang="nl-NL" dirty="0" err="1"/>
              <a:t>splitting</a:t>
            </a:r>
            <a:r>
              <a:rPr lang="nl-NL" dirty="0"/>
              <a:t> </a:t>
            </a:r>
            <a:r>
              <a:rPr lang="nl-NL" dirty="0" err="1"/>
              <a:t>weight</a:t>
            </a:r>
            <a:endParaRPr lang="nl-NL" dirty="0"/>
          </a:p>
          <a:p>
            <a:endParaRPr lang="nl-NL" i="1" dirty="0"/>
          </a:p>
          <a:p>
            <a:r>
              <a:rPr lang="nl-NL" i="1" dirty="0"/>
              <a:t>Baysian based sampling and variable selection:</a:t>
            </a:r>
            <a:r>
              <a:rPr lang="nl-NL" dirty="0"/>
              <a:t> </a:t>
            </a:r>
          </a:p>
          <a:p>
            <a:r>
              <a:rPr lang="nl-NL" dirty="0"/>
              <a:t>Baysian framework for 1 and 2 </a:t>
            </a:r>
          </a:p>
          <a:p>
            <a:endParaRPr lang="nl-NL" dirty="0"/>
          </a:p>
          <a:p>
            <a:r>
              <a:rPr lang="nl-NL" i="1" dirty="0"/>
              <a:t>Quantile random forest:</a:t>
            </a:r>
            <a:r>
              <a:rPr lang="nl-NL" dirty="0"/>
              <a:t> </a:t>
            </a:r>
          </a:p>
          <a:p>
            <a:r>
              <a:rPr lang="nl-NL" dirty="0"/>
              <a:t>Estimate quantiles (beyond the conditional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 Bootstraping sample D* from the  training data D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45722" y="1368444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details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Stochastic gradient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34A0C-E20B-49E7-8FDE-E94B08DCF05E}"/>
              </a:ext>
            </a:extLst>
          </p:cNvPr>
          <p:cNvSpPr txBox="1"/>
          <p:nvPr/>
        </p:nvSpPr>
        <p:spPr>
          <a:xfrm>
            <a:off x="950927" y="2523729"/>
            <a:ext cx="7877175" cy="22467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initial:</a:t>
            </a:r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y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a regression tree to r: g(x)</a:t>
            </a:r>
          </a:p>
          <a:p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 each tree: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f(x)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e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g(x)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 = r – f(x)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ABC35-E1F2-499B-AEBF-E176C1AB2ED6}"/>
              </a:ext>
            </a:extLst>
          </p:cNvPr>
          <p:cNvSpPr/>
          <p:nvPr/>
        </p:nvSpPr>
        <p:spPr>
          <a:xfrm>
            <a:off x="6447322" y="5058340"/>
            <a:ext cx="2228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dirty="0">
                <a:latin typeface="Calibri" panose="020F0502020204030204" pitchFamily="34" charset="0"/>
                <a:cs typeface="Calibri" panose="020F0502020204030204" pitchFamily="34" charset="0"/>
              </a:rPr>
              <a:t>(r: residual; e: learning rate)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(Stochastic) Gradient Boosting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XGboost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4938407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601821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Lasso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8342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nrounds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Controls the maximum number of iterations.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learning rate, 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depth of the tree.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large coefficients which don't improve the model's performance.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 L1 norm (Lasso)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 L2 norm (Ridge)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05347" y="467900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460083-CE0A-8D44-AEEB-D0E625445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3" b="33332"/>
          <a:stretch/>
        </p:blipFill>
        <p:spPr>
          <a:xfrm>
            <a:off x="290311" y="2479064"/>
            <a:ext cx="2218358" cy="1473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BC736-0743-0645-98D0-63EE91971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357" y="2479064"/>
            <a:ext cx="2180465" cy="1473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FD0B72-1B04-D345-A2D3-845264B4A4EA}"/>
              </a:ext>
            </a:extLst>
          </p:cNvPr>
          <p:cNvSpPr txBox="1"/>
          <p:nvPr/>
        </p:nvSpPr>
        <p:spPr>
          <a:xfrm>
            <a:off x="290311" y="4025819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C5F60-DBE4-524C-898C-E6E3DDA67BDC}"/>
              </a:ext>
            </a:extLst>
          </p:cNvPr>
          <p:cNvSpPr txBox="1"/>
          <p:nvPr/>
        </p:nvSpPr>
        <p:spPr>
          <a:xfrm>
            <a:off x="2624523" y="4025819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809940-6FDB-7548-A83D-D30C99A06B99}"/>
              </a:ext>
            </a:extLst>
          </p:cNvPr>
          <p:cNvSpPr/>
          <p:nvPr/>
        </p:nvSpPr>
        <p:spPr>
          <a:xfrm>
            <a:off x="290311" y="468365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https://lumeng0312.shinyapps.io/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/?_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=2.179522658.79817579.1592385947-986486774.1592216474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30DDE-7B54-0E4F-B1B0-B8912BB54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479064"/>
            <a:ext cx="19050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FADBD-829F-5F4C-8381-778158BB76BE}"/>
              </a:ext>
            </a:extLst>
          </p:cNvPr>
          <p:cNvSpPr txBox="1"/>
          <p:nvPr/>
        </p:nvSpPr>
        <p:spPr>
          <a:xfrm>
            <a:off x="5991225" y="4714429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Please try this QR code if the link does not work.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04E850-52E1-964A-B86C-D82B21CA2C4C}"/>
              </a:ext>
            </a:extLst>
          </p:cNvPr>
          <p:cNvSpPr/>
          <p:nvPr/>
        </p:nvSpPr>
        <p:spPr>
          <a:xfrm>
            <a:off x="290311" y="1651128"/>
            <a:ext cx="347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83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6CECA-F61D-4984-8227-4A35C8383177}"/>
              </a:ext>
            </a:extLst>
          </p:cNvPr>
          <p:cNvSpPr txBox="1"/>
          <p:nvPr/>
        </p:nvSpPr>
        <p:spPr>
          <a:xfrm>
            <a:off x="1202707" y="1524000"/>
            <a:ext cx="621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sz="1800" dirty="0"/>
              <a:t>Lasso regularization of regression trees</a:t>
            </a:r>
          </a:p>
          <a:p>
            <a:r>
              <a:rPr lang="nl-NL" sz="1800" dirty="0"/>
              <a:t>--- discarding trees that are not useful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343445" y="722412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Postprocessing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82F22-2FD7-4521-8DD5-BD4E087A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3" y="3210297"/>
            <a:ext cx="640563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7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38FBDDB-5E76-C64C-983F-1F4B8ED27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44" y="2222114"/>
            <a:ext cx="3696027" cy="22176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3344" y="4806705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344" y="4806705"/>
                <a:ext cx="8229600" cy="1143000"/>
              </a:xfrm>
              <a:prstGeom prst="rect">
                <a:avLst/>
              </a:prstGeom>
              <a:blipFill>
                <a:blip r:embed="rId3"/>
                <a:stretch>
                  <a:fillRect l="-1849" t="-36264" b="-21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519" y="1289391"/>
            <a:ext cx="3278280" cy="2465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970" y="3991745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1055745" y="1869424"/>
            <a:ext cx="179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b: x</a:t>
            </a:r>
            <a:r>
              <a:rPr lang="en-GB" baseline="-25000" dirty="0"/>
              <a:t>1</a:t>
            </a:r>
            <a:r>
              <a:rPr lang="en-GB" dirty="0"/>
              <a:t> = 1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1305690" y="2087556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1476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117" y="705606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3A7A0A2-7634-AE44-8012-CA04F27C3D21}"/>
              </a:ext>
            </a:extLst>
          </p:cNvPr>
          <p:cNvSpPr txBox="1">
            <a:spLocks/>
          </p:cNvSpPr>
          <p:nvPr/>
        </p:nvSpPr>
        <p:spPr>
          <a:xfrm>
            <a:off x="1191491" y="204553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Mean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Squared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Error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Classification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Cross-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entropy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0_Profession\PostDoc\2019\projects\presentations\CCSS\pics\8_backprop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28" y="1853213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0_Profession\PostDoc\2019\projects\presentations\CCSS\pics\8_backprop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3213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0_Profession\PostDoc\2019\projects\presentations\CCSS\pics\8_backprop01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3212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0_Profession\PostDoc\2019\projects\presentations\CCSS\pics\8_backprop0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3211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218F8FA-5607-6348-B66E-33876430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8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683" y="1704627"/>
            <a:ext cx="1723750" cy="19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177763" y="702392"/>
            <a:ext cx="7078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689" y="2547237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D148330-C01C-3247-824F-1CE48630BB4D}"/>
              </a:ext>
            </a:extLst>
          </p:cNvPr>
          <p:cNvGrpSpPr/>
          <p:nvPr/>
        </p:nvGrpSpPr>
        <p:grpSpPr>
          <a:xfrm>
            <a:off x="105454" y="1972526"/>
            <a:ext cx="1428750" cy="3187380"/>
            <a:chOff x="140605" y="1487034"/>
            <a:chExt cx="1905000" cy="42498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2E7659-3DD2-C04D-B48C-C6A35E041E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007" t="16619" r="23335" b="15198"/>
            <a:stretch/>
          </p:blipFill>
          <p:spPr>
            <a:xfrm>
              <a:off x="266096" y="1487034"/>
              <a:ext cx="1779509" cy="189814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9D2776-58CE-3A4D-8E0B-BCEF15BA4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605" y="4314474"/>
              <a:ext cx="1905000" cy="1422400"/>
            </a:xfrm>
            <a:prstGeom prst="rect">
              <a:avLst/>
            </a:prstGeom>
          </p:spPr>
        </p:pic>
        <p:sp>
          <p:nvSpPr>
            <p:cNvPr id="4" name="Down Arrow 3">
              <a:extLst>
                <a:ext uri="{FF2B5EF4-FFF2-40B4-BE49-F238E27FC236}">
                  <a16:creationId xmlns:a16="http://schemas.microsoft.com/office/drawing/2014/main" id="{4E617346-F194-9546-AF66-7009D13D0984}"/>
                </a:ext>
              </a:extLst>
            </p:cNvPr>
            <p:cNvSpPr/>
            <p:nvPr/>
          </p:nvSpPr>
          <p:spPr>
            <a:xfrm>
              <a:off x="832757" y="3385176"/>
              <a:ext cx="360049" cy="8439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397607-3211-BA48-9842-C63F98199A33}"/>
              </a:ext>
            </a:extLst>
          </p:cNvPr>
          <p:cNvSpPr txBox="1"/>
          <p:nvPr/>
        </p:nvSpPr>
        <p:spPr>
          <a:xfrm>
            <a:off x="2125683" y="5959167"/>
            <a:ext cx="467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R_script</a:t>
            </a:r>
            <a:r>
              <a:rPr lang="en-GB" dirty="0"/>
              <a:t>/</a:t>
            </a:r>
            <a:r>
              <a:rPr lang="en-GB" dirty="0" err="1"/>
              <a:t>convolution_filter</a:t>
            </a:r>
            <a:r>
              <a:rPr lang="en-GB" dirty="0"/>
              <a:t>/</a:t>
            </a:r>
            <a:r>
              <a:rPr lang="en-GB" dirty="0" err="1"/>
              <a:t>convolution_illusrated</a:t>
            </a:r>
            <a:endParaRPr lang="en-GB" dirty="0"/>
          </a:p>
        </p:txBody>
      </p:sp>
      <p:pic>
        <p:nvPicPr>
          <p:cNvPr id="17" name="Picture 8" descr="C:\0_Profession\PostDoc\2019\projects\presentations\CCSS\pics\9_cnn03.png">
            <a:extLst>
              <a:ext uri="{FF2B5EF4-FFF2-40B4-BE49-F238E27FC236}">
                <a16:creationId xmlns:a16="http://schemas.microsoft.com/office/drawing/2014/main" id="{0E7E5266-83BC-214F-AA00-BC6061D178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4" t="3016" r="19527"/>
          <a:stretch/>
        </p:blipFill>
        <p:spPr bwMode="auto">
          <a:xfrm>
            <a:off x="4286992" y="3884805"/>
            <a:ext cx="4593131" cy="182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F85DAC-540C-184C-9848-15C31BA50ABD}"/>
              </a:ext>
            </a:extLst>
          </p:cNvPr>
          <p:cNvSpPr txBox="1"/>
          <p:nvPr/>
        </p:nvSpPr>
        <p:spPr>
          <a:xfrm>
            <a:off x="894605" y="3426031"/>
            <a:ext cx="142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Convolutional filter</a:t>
            </a:r>
          </a:p>
        </p:txBody>
      </p: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3" y="183038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</p:txBody>
      </p:sp>
    </p:spTree>
    <p:extLst>
      <p:ext uri="{BB962C8B-B14F-4D97-AF65-F5344CB8AC3E}">
        <p14:creationId xmlns:p14="http://schemas.microsoft.com/office/powerpoint/2010/main" val="401497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21563-8006-034C-96DB-0CE7DB9E69B5}"/>
              </a:ext>
            </a:extLst>
          </p:cNvPr>
          <p:cNvSpPr txBox="1"/>
          <p:nvPr/>
        </p:nvSpPr>
        <p:spPr>
          <a:xfrm>
            <a:off x="985653" y="1711209"/>
            <a:ext cx="428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Making networks deeper</a:t>
            </a: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2: Ensemble tree-based methods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from “modelling” for different modelling approach.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Kaggle notebook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and mapping.  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935761" y="3027902"/>
            <a:ext cx="1401545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Sensor measurements:</a:t>
            </a:r>
          </a:p>
          <a:p>
            <a:endParaRPr lang="en-US" sz="1100" dirty="0"/>
          </a:p>
          <a:p>
            <a:r>
              <a:rPr lang="en-US" sz="1100" dirty="0"/>
              <a:t>Station measurements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Mobil sensors</a:t>
            </a:r>
          </a:p>
          <a:p>
            <a:endParaRPr lang="nl-NL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GIS predictors:</a:t>
            </a:r>
          </a:p>
          <a:p>
            <a:endParaRPr lang="en-US" sz="1100" dirty="0"/>
          </a:p>
          <a:p>
            <a:r>
              <a:rPr lang="en-US" sz="1100" dirty="0"/>
              <a:t>Population</a:t>
            </a:r>
          </a:p>
          <a:p>
            <a:r>
              <a:rPr lang="en-US" sz="1100" dirty="0"/>
              <a:t>Road length within a buffer</a:t>
            </a:r>
          </a:p>
          <a:p>
            <a:r>
              <a:rPr lang="en-US" sz="1100" dirty="0"/>
              <a:t>Distance to roads</a:t>
            </a:r>
          </a:p>
          <a:p>
            <a:r>
              <a:rPr lang="en-US" sz="1100" dirty="0"/>
              <a:t>Traffic load</a:t>
            </a:r>
          </a:p>
          <a:p>
            <a:r>
              <a:rPr lang="en-US" sz="1100" dirty="0"/>
              <a:t>…</a:t>
            </a:r>
          </a:p>
          <a:p>
            <a:endParaRPr lang="nl-NL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8" y="3047945"/>
            <a:ext cx="1566644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Remote sensing measurements:</a:t>
            </a:r>
          </a:p>
          <a:p>
            <a:endParaRPr lang="en-US" sz="1100" dirty="0"/>
          </a:p>
          <a:p>
            <a:r>
              <a:rPr lang="en-US" sz="1100" dirty="0"/>
              <a:t>OMI (250 km)</a:t>
            </a:r>
          </a:p>
          <a:p>
            <a:r>
              <a:rPr lang="en-US" sz="1100" dirty="0" err="1"/>
              <a:t>Tropomi</a:t>
            </a:r>
            <a:r>
              <a:rPr lang="en-US" sz="1100" dirty="0"/>
              <a:t> (8 km)</a:t>
            </a:r>
          </a:p>
          <a:p>
            <a:r>
              <a:rPr lang="en-US" sz="1100" dirty="0"/>
              <a:t>…</a:t>
            </a:r>
          </a:p>
          <a:p>
            <a:endParaRPr lang="nl-NL" sz="1050" dirty="0"/>
          </a:p>
        </p:txBody>
      </p:sp>
      <p:pic>
        <p:nvPicPr>
          <p:cNvPr id="11" name="Picture 4" descr="http://en.citizendium.org/images/8/83/Air_Quality_Monitoring_Station.jpg">
            <a:extLst>
              <a:ext uri="{FF2B5EF4-FFF2-40B4-BE49-F238E27FC236}">
                <a16:creationId xmlns:a16="http://schemas.microsoft.com/office/drawing/2014/main" id="{1845A67F-3833-439E-AC44-54804855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55" y="4029333"/>
            <a:ext cx="808453" cy="60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005">
            <a:extLst>
              <a:ext uri="{FF2B5EF4-FFF2-40B4-BE49-F238E27FC236}">
                <a16:creationId xmlns:a16="http://schemas.microsoft.com/office/drawing/2014/main" id="{DEF936D1-BB5C-418D-B4F2-1D26A508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76" y="4945052"/>
            <a:ext cx="1065656" cy="87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901351" y="3002035"/>
            <a:ext cx="1371600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7" y="3002035"/>
            <a:ext cx="1371600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899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0DD4-C757-2C4A-BF92-D1C0DC45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082" y="1265767"/>
            <a:ext cx="5182558" cy="745629"/>
          </a:xfrm>
        </p:spPr>
        <p:txBody>
          <a:bodyPr>
            <a:no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LUR </a:t>
            </a:r>
            <a:r>
              <a:rPr lang="nl-NL" altLang="zh-CN" sz="2400" dirty="0" err="1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prediction</a:t>
            </a:r>
            <a:r>
              <a:rPr lang="nl-NL" altLang="zh-CN" sz="24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 of </a:t>
            </a:r>
            <a:r>
              <a:rPr lang="de-DE" altLang="zh-CN" sz="24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</a:t>
            </a:r>
            <a:r>
              <a:rPr lang="de-DE" altLang="zh-CN" sz="2400" baseline="-250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2</a:t>
            </a:r>
            <a:r>
              <a:rPr lang="de-DE" altLang="zh-CN" sz="24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  <p:pic>
        <p:nvPicPr>
          <p:cNvPr id="3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0F229079-B1FC-BB42-93AE-792E55EC49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521" y="2335744"/>
            <a:ext cx="2922248" cy="29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BA48B-2E6C-9F4D-91FC-CC78D04EDC90}"/>
              </a:ext>
            </a:extLst>
          </p:cNvPr>
          <p:cNvSpPr txBox="1"/>
          <p:nvPr/>
        </p:nvSpPr>
        <p:spPr>
          <a:xfrm>
            <a:off x="6366922" y="4891875"/>
            <a:ext cx="76223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5" dirty="0"/>
              <a:t>Hour</a:t>
            </a:r>
            <a:endParaRPr lang="nl-NL" sz="2025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AA4A46-AE9C-D348-A16A-211671630B39}"/>
              </a:ext>
            </a:extLst>
          </p:cNvPr>
          <p:cNvCxnSpPr>
            <a:cxnSpLocks/>
          </p:cNvCxnSpPr>
          <p:nvPr/>
        </p:nvCxnSpPr>
        <p:spPr>
          <a:xfrm>
            <a:off x="3769608" y="5063566"/>
            <a:ext cx="591043" cy="1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390103-CA1B-8843-973E-1F56D32D6137}"/>
              </a:ext>
            </a:extLst>
          </p:cNvPr>
          <p:cNvSpPr txBox="1"/>
          <p:nvPr/>
        </p:nvSpPr>
        <p:spPr>
          <a:xfrm>
            <a:off x="3596103" y="4914035"/>
            <a:ext cx="251136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0</a:t>
            </a:r>
            <a:endParaRPr lang="nl-NL" sz="15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253FA-81EF-5D4F-8D95-7881E3B92FB9}"/>
              </a:ext>
            </a:extLst>
          </p:cNvPr>
          <p:cNvSpPr txBox="1"/>
          <p:nvPr/>
        </p:nvSpPr>
        <p:spPr>
          <a:xfrm>
            <a:off x="4360649" y="4914035"/>
            <a:ext cx="96364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5km</a:t>
            </a:r>
            <a:endParaRPr lang="nl-NL" sz="1575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6EC411-1C7C-AD46-BB53-6A252E12A87B}"/>
              </a:ext>
            </a:extLst>
          </p:cNvPr>
          <p:cNvGrpSpPr/>
          <p:nvPr/>
        </p:nvGrpSpPr>
        <p:grpSpPr>
          <a:xfrm>
            <a:off x="6808348" y="2552061"/>
            <a:ext cx="904025" cy="2287006"/>
            <a:chOff x="1789473" y="1309312"/>
            <a:chExt cx="1607154" cy="406578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F1B69AD-37CF-CD4B-99F7-F8F73DBFB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408879E-5350-6040-AB26-9281D9E53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E38541-2EE3-BF42-9737-BB4348C5272A}"/>
                </a:ext>
              </a:extLst>
            </p:cNvPr>
            <p:cNvSpPr txBox="1"/>
            <p:nvPr/>
          </p:nvSpPr>
          <p:spPr>
            <a:xfrm>
              <a:off x="2354847" y="4780066"/>
              <a:ext cx="571969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0</a:t>
              </a:r>
              <a:endParaRPr lang="nl-NL" sz="157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0AF500-931B-E148-B974-AFBCD0CBD26C}"/>
                </a:ext>
              </a:extLst>
            </p:cNvPr>
            <p:cNvSpPr txBox="1"/>
            <p:nvPr/>
          </p:nvSpPr>
          <p:spPr>
            <a:xfrm>
              <a:off x="2358143" y="1822829"/>
              <a:ext cx="1038484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60</a:t>
              </a:r>
              <a:endParaRPr lang="nl-NL" sz="1575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31CF0E-B6E8-EE48-8ED8-F045D646A333}"/>
                </a:ext>
              </a:extLst>
            </p:cNvPr>
            <p:cNvSpPr txBox="1"/>
            <p:nvPr/>
          </p:nvSpPr>
          <p:spPr>
            <a:xfrm>
              <a:off x="2354847" y="3316276"/>
              <a:ext cx="958828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30</a:t>
              </a:r>
              <a:endParaRPr lang="nl-NL" sz="1575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112BF7-D5CD-6643-9B53-BE7AC830843A}"/>
                </a:ext>
              </a:extLst>
            </p:cNvPr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42A592-3EB1-114D-B8E3-13FEDE15C768}"/>
                </a:ext>
              </a:extLst>
            </p:cNvPr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638AF2-FBB3-334E-84ED-E9363A1F8031}"/>
                </a:ext>
              </a:extLst>
            </p:cNvPr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56FE12-31B9-904B-B4AF-220558F0F03A}"/>
              </a:ext>
            </a:extLst>
          </p:cNvPr>
          <p:cNvGrpSpPr/>
          <p:nvPr/>
        </p:nvGrpSpPr>
        <p:grpSpPr>
          <a:xfrm>
            <a:off x="1583317" y="2333238"/>
            <a:ext cx="1848302" cy="2097405"/>
            <a:chOff x="8792103" y="1132434"/>
            <a:chExt cx="3285871" cy="3728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75B328-F452-684A-B4CF-22B0C41D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103" y="1132434"/>
              <a:ext cx="3285871" cy="37287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2DD4B0-7488-A741-833C-3C1A784B3B63}"/>
                </a:ext>
              </a:extLst>
            </p:cNvPr>
            <p:cNvSpPr txBox="1"/>
            <p:nvPr/>
          </p:nvSpPr>
          <p:spPr>
            <a:xfrm>
              <a:off x="10170160" y="2941501"/>
              <a:ext cx="406400" cy="379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00A1A9-771F-4269-8821-468A2571BF81}"/>
              </a:ext>
            </a:extLst>
          </p:cNvPr>
          <p:cNvSpPr txBox="1"/>
          <p:nvPr/>
        </p:nvSpPr>
        <p:spPr>
          <a:xfrm>
            <a:off x="5496211" y="5294672"/>
            <a:ext cx="1529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 m resolution</a:t>
            </a:r>
            <a:endParaRPr lang="nl-NL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6D50AB-9AE1-4569-9779-67278AFCD160}"/>
              </a:ext>
            </a:extLst>
          </p:cNvPr>
          <p:cNvSpPr/>
          <p:nvPr/>
        </p:nvSpPr>
        <p:spPr>
          <a:xfrm>
            <a:off x="3389887" y="2058017"/>
            <a:ext cx="3786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050" dirty="0">
                <a:latin typeface="+mj-lt"/>
              </a:rPr>
              <a:t>Spatiotemporal dynamic of air pollution showing road effects</a:t>
            </a:r>
            <a:endParaRPr lang="nl-NL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115221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256596" y="2293010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398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39167"/>
              </p:ext>
            </p:extLst>
          </p:nvPr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1132228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38089</TotalTime>
  <Words>2131</Words>
  <Application>Microsoft Macintosh PowerPoint</Application>
  <PresentationFormat>On-screen Show (4:3)</PresentationFormat>
  <Paragraphs>493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exploration   hands-on 1 (10 mins): “getting ready” install packages, visualize data, data exploration: paired correlations, spatial dependence and scatterplot  2. Machine learning methods ensemble trees, mixed-effect models, artificial neural network, convolutional neural networks  hands-on 2 + break (45 mins): “machine learning methods.”    3. Modelling process  hands-on 3 (15 mins): “modelling process” hyper-parameter optimization, bootstrapping-based cross-validation, mapping and compare spatial patterns of different predictions           </vt:lpstr>
      <vt:lpstr>Introduction and data</vt:lpstr>
      <vt:lpstr>  Predicting air pollution and analyzing the sources. </vt:lpstr>
      <vt:lpstr>PowerPoint Presentation</vt:lpstr>
      <vt:lpstr>LUR prediction of NO2 </vt:lpstr>
      <vt:lpstr>PowerPoint Presentation</vt:lpstr>
      <vt:lpstr>PowerPoint Presentation</vt:lpstr>
      <vt:lpstr>Remote sensing measurements:  OMI (Ozone Monitoring Instrument)</vt:lpstr>
      <vt:lpstr>Surface product based on remote sensing and GEOS-CHEM </vt:lpstr>
      <vt:lpstr>PowerPoint Presentation</vt:lpstr>
      <vt:lpstr>PowerPoint Presentation</vt:lpstr>
      <vt:lpstr>Machine learning  1980, computer science, machine learning, neural networks, zipcode recognision problem, bell lab  </vt:lpstr>
      <vt:lpstr>PowerPoint Presentation</vt:lpstr>
      <vt:lpstr>Machine learning</vt:lpstr>
      <vt:lpstr>PowerPoint Presentation</vt:lpstr>
      <vt:lpstr>PowerPoint Presentation</vt:lpstr>
      <vt:lpstr>Ensemble trees -- reducing model variance </vt:lpstr>
      <vt:lpstr>Random forest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Deep learning: neural networks</vt:lpstr>
      <vt:lpstr> Learning: optimizing the loss</vt:lpstr>
      <vt:lpstr> Deep learning: neural networks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393</cp:revision>
  <cp:lastPrinted>2019-09-03T21:54:25Z</cp:lastPrinted>
  <dcterms:modified xsi:type="dcterms:W3CDTF">2020-07-19T18:58:14Z</dcterms:modified>
</cp:coreProperties>
</file>